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7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1450" y="-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C:\Users\tan\Desktop\&#1048;&#1053;&#1060;&#1054;&#1043;&#1056;&#1040;&#1060;&#1048;&#1050;&#1040;\2025%20&#1075;&#1086;&#1076;\&#1085;&#1072;%2001.01.2026%20&#1075;\&#1090;&#1072;&#1073;.%20&#1080;%20&#1076;&#1080;&#1072;&#1075;&#1088;&#1072;&#1084;&#1084;&#1099;%20&#1085;&#1072;%2001.01.2026%20&#1075;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3.2802749676947435E-2"/>
          <c:y val="0.10454724409448819"/>
          <c:w val="0.95214749834231882"/>
          <c:h val="0.81630118110236216"/>
        </c:manualLayout>
      </c:layout>
      <c:lineChart>
        <c:grouping val="standard"/>
        <c:varyColors val="0"/>
        <c:ser>
          <c:idx val="0"/>
          <c:order val="0"/>
          <c:tx>
            <c:strRef>
              <c:f>'таб.по деф. проф. на 01.01.26'!$C$5</c:f>
              <c:strCache>
                <c:ptCount val="1"/>
                <c:pt idx="0">
                  <c:v>План</c:v>
                </c:pt>
              </c:strCache>
            </c:strRef>
          </c:tx>
          <c:spPr>
            <a:ln>
              <a:solidFill>
                <a:srgbClr val="9966FF"/>
              </a:solidFill>
            </a:ln>
          </c:spPr>
          <c:marker>
            <c:spPr>
              <a:solidFill>
                <a:srgbClr val="9966FF"/>
              </a:solidFill>
            </c:spPr>
          </c:marker>
          <c:dLbls>
            <c:dLbl>
              <c:idx val="0"/>
              <c:layout>
                <c:manualLayout>
                  <c:x val="-3.5574511085052642E-2"/>
                  <c:y val="4.16961942257217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-3.9698164673588977E-2"/>
                  <c:y val="5.20895669291338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-2.1904660844628276E-2"/>
                  <c:y val="-4.162368766404199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-3.1479513430853236E-2"/>
                  <c:y val="-3.74516076115485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-3.0099503961467464E-2"/>
                  <c:y val="-3.333333333333333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-3.4203981774394848E-2"/>
                  <c:y val="-2.916666666666666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-2.7363185419515875E-2"/>
                  <c:y val="-3.333333333333333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"/>
              <c:layout>
                <c:manualLayout>
                  <c:x val="-3.283582250341905E-2"/>
                  <c:y val="-3.333333333333333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8"/>
              <c:layout>
                <c:manualLayout>
                  <c:x val="-3.0099503961467464E-2"/>
                  <c:y val="-3.333333333333333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9"/>
              <c:layout>
                <c:manualLayout>
                  <c:x val="-3.4203981774394848E-2"/>
                  <c:y val="-3.12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0"/>
              <c:layout>
                <c:manualLayout>
                  <c:x val="-2.1890548335612599E-2"/>
                  <c:y val="-2.916666666666666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1"/>
              <c:layout>
                <c:manualLayout>
                  <c:x val="-2.873134469049167E-2"/>
                  <c:y val="-2.916666666666666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2"/>
              <c:layout>
                <c:manualLayout>
                  <c:x val="-3.5572141045370639E-2"/>
                  <c:y val="-3.12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400" b="1">
                    <a:latin typeface="Arial Narrow" pitchFamily="34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'таб.по деф. проф. на 01.01.26'!$D$4:$P$4</c:f>
              <c:strCache>
                <c:ptCount val="13"/>
                <c:pt idx="0">
                  <c:v>2024 год</c:v>
                </c:pt>
                <c:pt idx="1">
                  <c:v>на 01.02.2025 </c:v>
                </c:pt>
                <c:pt idx="2">
                  <c:v>на 01.03.2025 </c:v>
                </c:pt>
                <c:pt idx="3">
                  <c:v>на 01.04.2025 </c:v>
                </c:pt>
                <c:pt idx="4">
                  <c:v>на 01.05.2025 </c:v>
                </c:pt>
                <c:pt idx="5">
                  <c:v>на 01.06.2025 </c:v>
                </c:pt>
                <c:pt idx="6">
                  <c:v>на 01.07.2025 </c:v>
                </c:pt>
                <c:pt idx="7">
                  <c:v>на 01.08.2025 </c:v>
                </c:pt>
                <c:pt idx="8">
                  <c:v>на 01.09.2025 </c:v>
                </c:pt>
                <c:pt idx="9">
                  <c:v>на 01.10.2025 </c:v>
                </c:pt>
                <c:pt idx="10">
                  <c:v>на 01.11.2025 </c:v>
                </c:pt>
                <c:pt idx="11">
                  <c:v>на 01.12.2025 </c:v>
                </c:pt>
                <c:pt idx="12">
                  <c:v>на 01.01.2026 </c:v>
                </c:pt>
              </c:strCache>
            </c:strRef>
          </c:cat>
          <c:val>
            <c:numRef>
              <c:f>'таб.по деф. проф. на 01.01.26'!$D$5:$P$5</c:f>
              <c:numCache>
                <c:formatCode>General</c:formatCode>
                <c:ptCount val="13"/>
                <c:pt idx="0">
                  <c:v>-1.9</c:v>
                </c:pt>
                <c:pt idx="1">
                  <c:v>-0.1</c:v>
                </c:pt>
                <c:pt idx="2">
                  <c:v>-13.7</c:v>
                </c:pt>
                <c:pt idx="3">
                  <c:v>-13.7</c:v>
                </c:pt>
                <c:pt idx="4">
                  <c:v>-13.7</c:v>
                </c:pt>
                <c:pt idx="5">
                  <c:v>-13.7</c:v>
                </c:pt>
                <c:pt idx="6">
                  <c:v>-13.7</c:v>
                </c:pt>
                <c:pt idx="7">
                  <c:v>-13.7</c:v>
                </c:pt>
                <c:pt idx="8">
                  <c:v>-13.7</c:v>
                </c:pt>
                <c:pt idx="9">
                  <c:v>-13.7</c:v>
                </c:pt>
                <c:pt idx="10">
                  <c:v>-16</c:v>
                </c:pt>
                <c:pt idx="11">
                  <c:v>-16</c:v>
                </c:pt>
                <c:pt idx="12">
                  <c:v>-16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'таб.по деф. проф. на 01.01.26'!$C$6</c:f>
              <c:strCache>
                <c:ptCount val="1"/>
                <c:pt idx="0">
                  <c:v>Исполнение</c:v>
                </c:pt>
              </c:strCache>
            </c:strRef>
          </c:tx>
          <c:spPr>
            <a:ln>
              <a:solidFill>
                <a:srgbClr val="FF6699"/>
              </a:solidFill>
            </a:ln>
          </c:spPr>
          <c:marker>
            <c:spPr>
              <a:solidFill>
                <a:srgbClr val="FF6699"/>
              </a:solidFill>
            </c:spPr>
          </c:marker>
          <c:dLbls>
            <c:dLbl>
              <c:idx val="0"/>
              <c:layout>
                <c:manualLayout>
                  <c:x val="-2.4650349989680496E-2"/>
                  <c:y val="-3.342222350881700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-2.463182241508121E-2"/>
                  <c:y val="-3.775016404199475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-3.0119433840611599E-2"/>
                  <c:y val="-2.711564960629921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-4.1061045219818487E-2"/>
                  <c:y val="-2.920423228346456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-2.736329314859233E-2"/>
                  <c:y val="-3.333333333333333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-1.5049859709810187E-2"/>
                  <c:y val="-3.333333333333333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-2.5995026148540084E-2"/>
                  <c:y val="-3.541666666666666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"/>
              <c:layout>
                <c:manualLayout>
                  <c:x val="-1.9154229793661114E-2"/>
                  <c:y val="-3.541666666666666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8"/>
              <c:layout>
                <c:manualLayout>
                  <c:x val="-2.7363185419515774E-2"/>
                  <c:y val="-3.541666666666666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9"/>
              <c:layout>
                <c:manualLayout>
                  <c:x val="-2.873134469049167E-2"/>
                  <c:y val="-3.333333333333333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0"/>
              <c:layout>
                <c:manualLayout>
                  <c:x val="-2.3258707606588495E-2"/>
                  <c:y val="-3.958333333333333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1"/>
              <c:layout>
                <c:manualLayout>
                  <c:x val="-2.4626866877564289E-2"/>
                  <c:y val="-2.916666666666666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2"/>
              <c:layout>
                <c:manualLayout>
                  <c:x val="-1.6417911251709525E-2"/>
                  <c:y val="-2.500000000000000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400" b="1">
                    <a:latin typeface="Arial Narrow" pitchFamily="34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'таб.по деф. проф. на 01.01.26'!$D$4:$P$4</c:f>
              <c:strCache>
                <c:ptCount val="13"/>
                <c:pt idx="0">
                  <c:v>2024 год</c:v>
                </c:pt>
                <c:pt idx="1">
                  <c:v>на 01.02.2025 </c:v>
                </c:pt>
                <c:pt idx="2">
                  <c:v>на 01.03.2025 </c:v>
                </c:pt>
                <c:pt idx="3">
                  <c:v>на 01.04.2025 </c:v>
                </c:pt>
                <c:pt idx="4">
                  <c:v>на 01.05.2025 </c:v>
                </c:pt>
                <c:pt idx="5">
                  <c:v>на 01.06.2025 </c:v>
                </c:pt>
                <c:pt idx="6">
                  <c:v>на 01.07.2025 </c:v>
                </c:pt>
                <c:pt idx="7">
                  <c:v>на 01.08.2025 </c:v>
                </c:pt>
                <c:pt idx="8">
                  <c:v>на 01.09.2025 </c:v>
                </c:pt>
                <c:pt idx="9">
                  <c:v>на 01.10.2025 </c:v>
                </c:pt>
                <c:pt idx="10">
                  <c:v>на 01.11.2025 </c:v>
                </c:pt>
                <c:pt idx="11">
                  <c:v>на 01.12.2025 </c:v>
                </c:pt>
                <c:pt idx="12">
                  <c:v>на 01.01.2026 </c:v>
                </c:pt>
              </c:strCache>
            </c:strRef>
          </c:cat>
          <c:val>
            <c:numRef>
              <c:f>'таб.по деф. проф. на 01.01.26'!$D$6:$P$6</c:f>
              <c:numCache>
                <c:formatCode>General</c:formatCode>
                <c:ptCount val="13"/>
                <c:pt idx="0">
                  <c:v>9.1</c:v>
                </c:pt>
                <c:pt idx="1">
                  <c:v>4.2</c:v>
                </c:pt>
                <c:pt idx="2">
                  <c:v>7.3</c:v>
                </c:pt>
                <c:pt idx="3">
                  <c:v>9.9</c:v>
                </c:pt>
                <c:pt idx="4">
                  <c:v>29.7</c:v>
                </c:pt>
                <c:pt idx="5">
                  <c:v>10.8</c:v>
                </c:pt>
                <c:pt idx="6">
                  <c:v>4.8</c:v>
                </c:pt>
                <c:pt idx="7">
                  <c:v>18.2</c:v>
                </c:pt>
                <c:pt idx="8">
                  <c:v>9.9</c:v>
                </c:pt>
                <c:pt idx="9">
                  <c:v>10.5</c:v>
                </c:pt>
                <c:pt idx="10">
                  <c:v>8.4</c:v>
                </c:pt>
                <c:pt idx="11">
                  <c:v>17.8</c:v>
                </c:pt>
                <c:pt idx="12">
                  <c:v>10.3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6129024"/>
        <c:axId val="36364288"/>
      </c:lineChart>
      <c:catAx>
        <c:axId val="36129024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900" b="1">
                <a:latin typeface="Arial Narrow" pitchFamily="34" charset="0"/>
              </a:defRPr>
            </a:pPr>
            <a:endParaRPr lang="ru-RU"/>
          </a:p>
        </c:txPr>
        <c:crossAx val="36364288"/>
        <c:crosses val="autoZero"/>
        <c:auto val="1"/>
        <c:lblAlgn val="ctr"/>
        <c:lblOffset val="100"/>
        <c:noMultiLvlLbl val="0"/>
      </c:catAx>
      <c:valAx>
        <c:axId val="36364288"/>
        <c:scaling>
          <c:orientation val="minMax"/>
        </c:scaling>
        <c:delete val="0"/>
        <c:axPos val="l"/>
        <c:majorGridlines>
          <c:spPr>
            <a:ln>
              <a:noFill/>
            </a:ln>
          </c:spPr>
        </c:majorGridlines>
        <c:numFmt formatCode="General" sourceLinked="1"/>
        <c:majorTickMark val="out"/>
        <c:minorTickMark val="none"/>
        <c:tickLblPos val="nextTo"/>
        <c:spPr>
          <a:ln>
            <a:noFill/>
          </a:ln>
        </c:spPr>
        <c:txPr>
          <a:bodyPr/>
          <a:lstStyle/>
          <a:p>
            <a:pPr>
              <a:defRPr baseline="0">
                <a:solidFill>
                  <a:schemeClr val="bg1"/>
                </a:solidFill>
              </a:defRPr>
            </a:pPr>
            <a:endParaRPr lang="ru-RU"/>
          </a:p>
        </c:txPr>
        <c:crossAx val="36129024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4.5503618727451053E-2"/>
          <c:y val="0.9418453310946584"/>
          <c:w val="0.89940640749508671"/>
          <c:h val="4.5621335089535212E-2"/>
        </c:manualLayout>
      </c:layout>
      <c:overlay val="0"/>
      <c:txPr>
        <a:bodyPr/>
        <a:lstStyle/>
        <a:p>
          <a:pPr>
            <a:defRPr sz="1400" b="1">
              <a:latin typeface="Arial Narrow" pitchFamily="34" charset="0"/>
            </a:defRPr>
          </a:pPr>
          <a:endParaRPr lang="ru-RU"/>
        </a:p>
      </c:txPr>
    </c:legend>
    <c:plotVisOnly val="1"/>
    <c:dispBlanksAs val="gap"/>
    <c:showDLblsOverMax val="0"/>
  </c:chart>
  <c:externalData r:id="rId1">
    <c:autoUpdate val="0"/>
  </c:externalData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0.43353</cdr:x>
      <cdr:y>0.02194</cdr:y>
    </cdr:from>
    <cdr:to>
      <cdr:x>0.53209</cdr:x>
      <cdr:y>0.1471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4022103" y="133546"/>
          <a:ext cx="914400" cy="762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pPr marL="0" marR="0" lvl="0" indent="0" algn="ctr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kumimoji="0" lang="ru-RU" sz="1400" b="1" i="0" u="none" strike="noStrike" kern="0" cap="none" spc="0" normalizeH="0" baseline="0" noProof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+mn-lt"/>
              <a:ea typeface="+mn-ea"/>
              <a:cs typeface="+mn-cs"/>
            </a:rPr>
            <a:t>Динамика дефицита ( -), профицита ( +)  бюджета Тонкинского муниципального округа</a:t>
          </a:r>
        </a:p>
        <a:p xmlns:a="http://schemas.openxmlformats.org/drawingml/2006/main">
          <a:pPr marL="0" marR="0" lvl="0" indent="0" algn="ctr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kumimoji="0" lang="ru-RU" sz="1400" b="1" i="0" u="none" strike="noStrike" kern="0" cap="none" spc="0" normalizeH="0" baseline="0" noProof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+mn-lt"/>
              <a:ea typeface="+mn-ea"/>
              <a:cs typeface="+mn-cs"/>
            </a:rPr>
            <a:t> на 01.01.2026 г, млн.руб.</a:t>
          </a:r>
          <a:endParaRPr kumimoji="0" lang="ru-RU" sz="1400" b="0" i="0" u="none" strike="noStrike" kern="0" cap="none" spc="0" normalizeH="0" baseline="0" noProof="0">
            <a:ln>
              <a:noFill/>
            </a:ln>
            <a:solidFill>
              <a:srgbClr val="0000FF"/>
            </a:solidFill>
            <a:effectLst/>
            <a:uLnTx/>
            <a:uFillTx/>
            <a:latin typeface="+mn-lt"/>
            <a:ea typeface="+mn-ea"/>
            <a:cs typeface="+mn-cs"/>
          </a:endParaRPr>
        </a:p>
      </cdr:txBody>
    </cdr:sp>
  </cdr:relSizeAnchor>
</c:userShap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02.03.2026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02.03.2026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02.03.2026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02.03.2026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Диаграмм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68092153"/>
              </p:ext>
            </p:extLst>
          </p:nvPr>
        </p:nvGraphicFramePr>
        <p:xfrm>
          <a:off x="1" y="116632"/>
          <a:ext cx="9144000" cy="67413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79047702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</TotalTime>
  <Words>57</Words>
  <Application>Microsoft Office PowerPoint</Application>
  <PresentationFormat>Экран (4:3)</PresentationFormat>
  <Paragraphs>28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smt</dc:creator>
  <cp:lastModifiedBy>tan</cp:lastModifiedBy>
  <cp:revision>13</cp:revision>
  <dcterms:created xsi:type="dcterms:W3CDTF">2023-04-13T07:56:46Z</dcterms:created>
  <dcterms:modified xsi:type="dcterms:W3CDTF">2026-03-02T11:51:23Z</dcterms:modified>
</cp:coreProperties>
</file>